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Patua One"/>
      <p:regular r:id="rId22"/>
    </p:embeddedFont>
    <p:embeddedFont>
      <p:font typeface="Proxima Nova"/>
      <p:regular r:id="rId23"/>
      <p:bold r:id="rId24"/>
      <p:italic r:id="rId25"/>
      <p:boldItalic r:id="rId26"/>
    </p:embeddedFont>
    <p:embeddedFont>
      <p:font typeface="Alfa Slab One"/>
      <p:regular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atuaOne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SourceSansPro-regular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e503aa80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e503aa8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3e503aa80_0_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3e503aa8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4b231fb6b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4b231fb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ff75f42a_1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4ff75f42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4ff75f42a_1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4ff75f42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3e503aa80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3e503aa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e49fcfef_0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fe49fcfe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0e075a25_0_1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0e075a2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3e503aa80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3e503aa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3e503a9a5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3e503a9a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3e503aa80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3e503aa8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3e503aa80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3e503aa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e503aa80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e503aa8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3e503aa80_0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3e503aa8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b231fb6b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b231fb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8250" y="1815000"/>
            <a:ext cx="7987500" cy="22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3960"/>
              </a:buClr>
              <a:buSzPts val="5400"/>
              <a:buFont typeface="Patua One"/>
              <a:buNone/>
              <a:defRPr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8625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16420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844500" y="50305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5028900" y="50305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ua One"/>
              <a:buNone/>
              <a:defRPr>
                <a:solidFill>
                  <a:schemeClr val="accent3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hasCustomPrompt="1" type="title"/>
          </p:nvPr>
        </p:nvSpPr>
        <p:spPr>
          <a:xfrm>
            <a:off x="311700" y="901233"/>
            <a:ext cx="85206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74A29"/>
              </a:buClr>
              <a:buSzPts val="13000"/>
              <a:buNone/>
              <a:defRPr sz="13000">
                <a:solidFill>
                  <a:srgbClr val="F74A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3541233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F396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Patua One"/>
              <a:buNone/>
              <a:defRPr sz="68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593367"/>
            <a:ext cx="4087500" cy="14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84425" y="2395667"/>
            <a:ext cx="42915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517325" y="22866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721750" y="769367"/>
            <a:ext cx="30267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837025" y="3002567"/>
            <a:ext cx="256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987833"/>
            <a:ext cx="2808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F74A29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31000" y="-55267"/>
            <a:ext cx="4671000" cy="6937500"/>
          </a:xfrm>
          <a:prstGeom prst="rect">
            <a:avLst/>
          </a:prstGeom>
          <a:solidFill>
            <a:srgbClr val="0F39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965600"/>
            <a:ext cx="4045200" cy="5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- Orange">
  <p:cSld name="SECTION_TITLE_AND_DESCRIPTION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31000" y="-55267"/>
            <a:ext cx="4671000" cy="6937500"/>
          </a:xfrm>
          <a:prstGeom prst="rect">
            <a:avLst/>
          </a:prstGeom>
          <a:solidFill>
            <a:srgbClr val="F74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74A29"/>
              </a:buClr>
              <a:buSzPts val="3800"/>
              <a:buNone/>
              <a:defRPr sz="3800">
                <a:solidFill>
                  <a:srgbClr val="F74A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965600"/>
            <a:ext cx="4045200" cy="5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B4F82"/>
              </a:buClr>
              <a:buSzPts val="3000"/>
              <a:buFont typeface="Patua One"/>
              <a:buNone/>
              <a:defRPr sz="3000">
                <a:solidFill>
                  <a:srgbClr val="1B4F8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afesitehq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afesitehq.com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itunes.apple.com/app/safesite-construction-safety/id892386806?mt=8" TargetMode="External"/><Relationship Id="rId5" Type="http://schemas.openxmlformats.org/officeDocument/2006/relationships/hyperlink" Target="https://safesitehq.com/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play.google.com/store/apps/details?id=com.safesiteapp.harness" TargetMode="External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hyperlink" Target="https://safesitehq.com/lot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578250" y="1767825"/>
            <a:ext cx="6645600" cy="22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/ Hazardous Energy Safety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98625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24, 2020</a:t>
            </a:r>
            <a:endParaRPr/>
          </a:p>
        </p:txBody>
      </p:sp>
      <p:sp>
        <p:nvSpPr>
          <p:cNvPr id="67" name="Google Shape;67;p14"/>
          <p:cNvSpPr txBox="1"/>
          <p:nvPr>
            <p:ph idx="2" type="subTitle"/>
          </p:nvPr>
        </p:nvSpPr>
        <p:spPr>
          <a:xfrm>
            <a:off x="516420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Team Safesite </a:t>
            </a:r>
            <a:endParaRPr/>
          </a:p>
        </p:txBody>
      </p:sp>
      <p:pic>
        <p:nvPicPr>
          <p:cNvPr id="68" name="Google Shape;68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50" y="501967"/>
            <a:ext cx="1954850" cy="4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Procedure for Authorized Employees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536625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Follow procedures to shut down the equipment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Disconnect electrical power.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Disconnect or block and vent pneumatic and hydraulic sources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Release stored pressure.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Guard hot surfaces.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Follow every step in the lockout procedure down to the last detail.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Don't take shortcuts.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Once you are ready and you know the system is clear, lock it out at each energy source.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 </a:t>
            </a:r>
            <a:r>
              <a:rPr lang="en" sz="1800"/>
              <a:t>Apply </a:t>
            </a:r>
            <a:r>
              <a:rPr lang="en" sz="1800"/>
              <a:t>your lock or lockout device.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Each person working in the area must install his or her personal lock.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Try all controls to make sure the equipment does not start.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Check and double-check that everything is off downstream.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Procedure for Authorized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536625"/>
            <a:ext cx="42603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you're finished, remove your tools and clean up the area. Make sure your co-workers and other trades are out of the danger zone.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Notify everyone that you are going to re-energize the equipment only when you are confident that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1} all workers and tools are accounted for, and </a:t>
            </a:r>
            <a:br>
              <a:rPr lang="en" sz="1800"/>
            </a:br>
            <a:r>
              <a:rPr lang="en" sz="1800"/>
              <a:t>2} it is safe to put the system back into service.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200" y="2012617"/>
            <a:ext cx="4267198" cy="283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Procedure for Authorized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Remove your locks, but never remove anyone else's locks or tags.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Carefully re-energize and restart the equipment or have the appropriate operators restart it.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938" y="1536613"/>
            <a:ext cx="51720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for Affected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34175" y="1536625"/>
            <a:ext cx="79848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Know the correct LOTO Procedures but don’t ever lock out or remove locks from any machines,  even if asked by an authorized employee.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Assist authorized employees, as requested, to ensure proper shutdown and identification of isolation locations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50" y="3313425"/>
            <a:ext cx="4739624" cy="316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for Affected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34175" y="1536625"/>
            <a:ext cx="8158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Don’t  attempt to start equipment/machines that are locked or tagged out, until notified by the authorized employee that machines are ready for use.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Don’t work or clean on or around powered down or locked out equipment without permission from authorized employee. Authorized employees must notify you to leave the area before unlocking a machine.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50" y="3672025"/>
            <a:ext cx="4575549" cy="30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536625"/>
            <a:ext cx="83637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How can you tell if a machine or piece of equipment has been locked out vs. only powered off? 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What are some examples of faulty assumptions or shortcuts that would violate a safe LOTO process? 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What is the most important piece of equipment in LOTO? 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Where are the danger zones around our equipment?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544650" y="412400"/>
            <a:ext cx="34869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B4F82"/>
                </a:solidFill>
              </a:rPr>
              <a:t>Digitize Your Safety Workflow</a:t>
            </a:r>
            <a:endParaRPr sz="3000">
              <a:solidFill>
                <a:srgbClr val="1B4F82"/>
              </a:solidFill>
            </a:endParaRPr>
          </a:p>
        </p:txBody>
      </p:sp>
      <p:sp>
        <p:nvSpPr>
          <p:cNvPr id="168" name="Google Shape;168;p29"/>
          <p:cNvSpPr txBox="1"/>
          <p:nvPr>
            <p:ph idx="1" type="subTitle"/>
          </p:nvPr>
        </p:nvSpPr>
        <p:spPr>
          <a:xfrm>
            <a:off x="265500" y="3199155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Safesite is a FREE, easy to use digital safety management tool.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started with safety inspections, audits, and checklists in seconds. </a:t>
            </a:r>
            <a:endParaRPr/>
          </a:p>
        </p:txBody>
      </p:sp>
      <p:pic>
        <p:nvPicPr>
          <p:cNvPr id="169" name="Google Shape;169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621" y="741444"/>
            <a:ext cx="3251501" cy="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700" y="1651525"/>
            <a:ext cx="5044000" cy="533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48758" l="0" r="0" t="6987"/>
          <a:stretch/>
        </p:blipFill>
        <p:spPr>
          <a:xfrm>
            <a:off x="2232525" y="5710827"/>
            <a:ext cx="1967026" cy="62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50814"/>
          <a:stretch/>
        </p:blipFill>
        <p:spPr>
          <a:xfrm>
            <a:off x="346975" y="5676275"/>
            <a:ext cx="1967026" cy="6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5862375" y="769367"/>
            <a:ext cx="30267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Safety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8418" r="35793" t="0"/>
          <a:stretch/>
        </p:blipFill>
        <p:spPr>
          <a:xfrm>
            <a:off x="0" y="0"/>
            <a:ext cx="51964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875725" y="262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LOTO (lockout/tagout or lock-tag-try)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the physical restraint of all hazardous energy sources that supply power to a piece of equipment, machinery or system.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02975" y="24712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Dangers of Hazardous Energy</a:t>
            </a:r>
            <a:endParaRPr/>
          </a:p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4922675" y="595350"/>
            <a:ext cx="4045200" cy="5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OSHA, approximately 50,000 injuries and 120 deaths each year are attributed to the failure to control energy in the workplace.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Injuries from hazardous energy include electrocution, burns, crushes, cuts, lacerations, amputations, fractures, etc.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</a:t>
            </a:r>
            <a:r>
              <a:rPr lang="en"/>
              <a:t>urpose of Our Lockout/Tagout Program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818200" y="1442950"/>
            <a:ext cx="3753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purpose is to protect you and your coworkers by preventing a machine from suddenly starting, or energy accidentally being released while a machine or equipment is being serviced.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70717"/>
            <a:ext cx="4267200" cy="244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Discussion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536625"/>
            <a:ext cx="8232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/>
            </a:br>
            <a:br>
              <a:rPr b="1" lang="en" sz="1800"/>
            </a:br>
            <a:r>
              <a:rPr b="1" lang="en" sz="1800"/>
              <a:t>What sources of hazardous energy do we use here?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Electrical, Mechanical, Stored energy, Hydraulic, Pneumatic, Heat, Moving Parts, and Springs are all sources of energy.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What incidents or near misses involving hazardous energy have you heard of or experienced? 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79025" y="12242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Affected Employee </a:t>
            </a:r>
            <a:r>
              <a:rPr lang="en" sz="1800"/>
              <a:t>- An affected employee is any employee who operates or uses the equipment that is under lockout, or who works in an area where lockout/tagout is being performed.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Authorized employee</a:t>
            </a:r>
            <a:r>
              <a:rPr lang="en" sz="1800"/>
              <a:t> - An Authorized employee is any employee, such as an electrician, who is trained to use LOTO, and who may perform installation, repair or maintenance on equipment.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All employees</a:t>
            </a:r>
            <a:r>
              <a:rPr lang="en" sz="1800"/>
              <a:t> must know the dangers of hazardous energy safety and not to interfere with a safe LOTO process in any way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996" y="1224213"/>
            <a:ext cx="3117700" cy="44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of Lockout Procedures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04250" y="150298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main objective of the lockout procedures is to achieve a zero-energy state on any piece of equipment being serviced.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13" y="3122277"/>
            <a:ext cx="5879226" cy="33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Procedure for Authorized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947475"/>
            <a:ext cx="42603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Identify the system that you will be working on and the correct procedure for that system.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Think about exactly what you will be doing, where you will be, and what. parts you will be working on or near.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Inform co-workers and other trades in the area that you will be working on the system.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2109742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LOTO Procedure for Authorized Employees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 </a:t>
            </a:r>
            <a:r>
              <a:rPr lang="en" sz="1800"/>
              <a:t>Be sure you have a lock with only one key, and a tag with your name and phone number on it.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5.  Find out if the system if backfed. If it is—even if it's a low-voltage backfeed—you will have to disconnect the backfeed circuit in order to fulfill LOTO procedures.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6.  Understand the energy: type, amount, hazards, and control methods. Will you open a breaker, remove a fuse, shut off a valve, or insert a plate?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875" y="2400463"/>
            <a:ext cx="4376324" cy="28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