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Patua One"/>
      <p:regular r:id="rId21"/>
    </p:embeddedFont>
    <p:embeddedFont>
      <p:font typeface="Proxima Nova"/>
      <p:regular r:id="rId22"/>
      <p:bold r:id="rId23"/>
      <p:italic r:id="rId24"/>
      <p:boldItalic r:id="rId25"/>
    </p:embeddedFont>
    <p:embeddedFont>
      <p:font typeface="Alfa Slab One"/>
      <p:regular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regular.fntdata"/><Relationship Id="rId21" Type="http://schemas.openxmlformats.org/officeDocument/2006/relationships/font" Target="fonts/PatuaOne-regular.fntdata"/><Relationship Id="rId24" Type="http://schemas.openxmlformats.org/officeDocument/2006/relationships/font" Target="fonts/ProximaNova-italic.fntdata"/><Relationship Id="rId23"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faSlabOne-regular.fntdata"/><Relationship Id="rId25" Type="http://schemas.openxmlformats.org/officeDocument/2006/relationships/font" Target="fonts/ProximaNova-boldItalic.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ourceSans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e40a41f1f_0_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e40a41f1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b5a92e74f_0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b5a92e74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57fd50e94_0_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57fd50e9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e40a41f1f_0_3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e40a41f1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e6e3e09e6_1_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e6e3e09e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40e075a25_0_18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40e075a2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40e075a25_0_14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40e075a2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40e075a25_0_18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40e075a2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40e075a25_0_1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40e075a2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ae36a6758_0_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ae36a675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40e075a25_0_16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40e075a2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ae36a6758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ae36a675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e40a41f1f_0_2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e40a41f1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e557c8e2f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e557c8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8250" y="1815000"/>
            <a:ext cx="7987500" cy="2294100"/>
          </a:xfrm>
          <a:prstGeom prst="rect">
            <a:avLst/>
          </a:prstGeom>
        </p:spPr>
        <p:txBody>
          <a:bodyPr anchorCtr="0" anchor="b" bIns="91425" lIns="91425" spcFirstLastPara="1" rIns="91425" wrap="square" tIns="91425">
            <a:noAutofit/>
          </a:bodyPr>
          <a:lstStyle>
            <a:lvl1pPr lvl="0">
              <a:spcBef>
                <a:spcPts val="0"/>
              </a:spcBef>
              <a:spcAft>
                <a:spcPts val="0"/>
              </a:spcAft>
              <a:buClr>
                <a:srgbClr val="0F3960"/>
              </a:buClr>
              <a:buSzPts val="5400"/>
              <a:buFont typeface="Patua One"/>
              <a:buNone/>
              <a:defRPr sz="5400">
                <a:solidFill>
                  <a:srgbClr val="0F3960"/>
                </a:solidFill>
                <a:latin typeface="Patua One"/>
                <a:ea typeface="Patua One"/>
                <a:cs typeface="Patua One"/>
                <a:sym typeface="Patua One"/>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986250" y="5133500"/>
            <a:ext cx="3979800" cy="97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ph idx="2" type="subTitle"/>
          </p:nvPr>
        </p:nvSpPr>
        <p:spPr>
          <a:xfrm>
            <a:off x="5164200" y="5133500"/>
            <a:ext cx="3979800" cy="97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Source Sans Pro"/>
              <a:buNone/>
              <a:defRPr>
                <a:latin typeface="Source Sans Pro"/>
                <a:ea typeface="Source Sans Pro"/>
                <a:cs typeface="Source Sans Pro"/>
                <a:sym typeface="Source Sans Pro"/>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cxnSp>
        <p:nvCxnSpPr>
          <p:cNvPr id="14" name="Google Shape;14;p2"/>
          <p:cNvCxnSpPr/>
          <p:nvPr/>
        </p:nvCxnSpPr>
        <p:spPr>
          <a:xfrm>
            <a:off x="844500" y="5030500"/>
            <a:ext cx="0" cy="800100"/>
          </a:xfrm>
          <a:prstGeom prst="straightConnector1">
            <a:avLst/>
          </a:prstGeom>
          <a:noFill/>
          <a:ln cap="flat" cmpd="sng" w="76200">
            <a:solidFill>
              <a:srgbClr val="F74A29"/>
            </a:solidFill>
            <a:prstDash val="solid"/>
            <a:round/>
            <a:headEnd len="med" w="med" type="none"/>
            <a:tailEnd len="med" w="med" type="none"/>
          </a:ln>
        </p:spPr>
      </p:cxnSp>
      <p:cxnSp>
        <p:nvCxnSpPr>
          <p:cNvPr id="15" name="Google Shape;15;p2"/>
          <p:cNvCxnSpPr/>
          <p:nvPr/>
        </p:nvCxnSpPr>
        <p:spPr>
          <a:xfrm>
            <a:off x="5028900" y="5030500"/>
            <a:ext cx="0" cy="800100"/>
          </a:xfrm>
          <a:prstGeom prst="straightConnector1">
            <a:avLst/>
          </a:prstGeom>
          <a:noFill/>
          <a:ln cap="flat" cmpd="sng" w="76200">
            <a:solidFill>
              <a:srgbClr val="F74A29"/>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319500" y="5644967"/>
            <a:ext cx="5998800" cy="798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Patua One"/>
              <a:buNone/>
              <a:defRPr>
                <a:solidFill>
                  <a:schemeClr val="accent3"/>
                </a:solidFill>
                <a:latin typeface="Patua One"/>
                <a:ea typeface="Patua One"/>
                <a:cs typeface="Patua One"/>
                <a:sym typeface="Patua One"/>
              </a:defRPr>
            </a:lvl1pPr>
          </a:lstStyle>
          <a:p/>
        </p:txBody>
      </p:sp>
      <p:sp>
        <p:nvSpPr>
          <p:cNvPr id="54" name="Google Shape;54;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2"/>
          <p:cNvSpPr txBox="1"/>
          <p:nvPr>
            <p:ph hasCustomPrompt="1" type="title"/>
          </p:nvPr>
        </p:nvSpPr>
        <p:spPr>
          <a:xfrm>
            <a:off x="311700" y="901233"/>
            <a:ext cx="8520600" cy="2640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74A29"/>
              </a:buClr>
              <a:buSzPts val="13000"/>
              <a:buNone/>
              <a:defRPr sz="13000">
                <a:solidFill>
                  <a:srgbClr val="F74A29"/>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57" name="Google Shape;57;p12"/>
          <p:cNvSpPr txBox="1"/>
          <p:nvPr>
            <p:ph idx="1" type="body"/>
          </p:nvPr>
        </p:nvSpPr>
        <p:spPr>
          <a:xfrm>
            <a:off x="311700" y="3541233"/>
            <a:ext cx="8520600" cy="1428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8" name="Google Shape;58;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F3960"/>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311700" y="3307400"/>
            <a:ext cx="8114400" cy="32613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Font typeface="Patua One"/>
              <a:buNone/>
              <a:defRPr sz="6800">
                <a:solidFill>
                  <a:schemeClr val="lt1"/>
                </a:solidFill>
                <a:latin typeface="Patua One"/>
                <a:ea typeface="Patua One"/>
                <a:cs typeface="Patua One"/>
                <a:sym typeface="Patua One"/>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8" name="Google Shape;18;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593367"/>
            <a:ext cx="4087500" cy="1438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684425" y="2395667"/>
            <a:ext cx="42915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3" name="Google Shape;23;p4"/>
          <p:cNvCxnSpPr/>
          <p:nvPr/>
        </p:nvCxnSpPr>
        <p:spPr>
          <a:xfrm>
            <a:off x="513125" y="1796175"/>
            <a:ext cx="4200" cy="4743000"/>
          </a:xfrm>
          <a:prstGeom prst="straightConnector1">
            <a:avLst/>
          </a:prstGeom>
          <a:noFill/>
          <a:ln cap="flat" cmpd="sng" w="76200">
            <a:solidFill>
              <a:srgbClr val="F74A29"/>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5721750" y="769367"/>
            <a:ext cx="3026700" cy="2446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6"/>
          <p:cNvSpPr txBox="1"/>
          <p:nvPr>
            <p:ph idx="1" type="body"/>
          </p:nvPr>
        </p:nvSpPr>
        <p:spPr>
          <a:xfrm>
            <a:off x="5837025" y="3002567"/>
            <a:ext cx="25674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8424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987833"/>
            <a:ext cx="2808000" cy="4572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F74A29"/>
        </a:solidFill>
      </p:bgPr>
    </p:bg>
    <p:spTree>
      <p:nvGrpSpPr>
        <p:cNvPr id="37" name="Shape 37"/>
        <p:cNvGrpSpPr/>
        <p:nvPr/>
      </p:nvGrpSpPr>
      <p:grpSpPr>
        <a:xfrm>
          <a:off x="0" y="0"/>
          <a:ext cx="0" cy="0"/>
          <a:chOff x="0" y="0"/>
          <a:chExt cx="0" cy="0"/>
        </a:xfrm>
      </p:grpSpPr>
      <p:sp>
        <p:nvSpPr>
          <p:cNvPr id="38" name="Google Shape;38;p8"/>
          <p:cNvSpPr txBox="1"/>
          <p:nvPr>
            <p:ph type="title"/>
          </p:nvPr>
        </p:nvSpPr>
        <p:spPr>
          <a:xfrm>
            <a:off x="490250" y="701800"/>
            <a:ext cx="56838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9" name="Google Shape;39;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31000" y="-55267"/>
            <a:ext cx="4671000" cy="6937500"/>
          </a:xfrm>
          <a:prstGeom prst="rect">
            <a:avLst/>
          </a:prstGeom>
          <a:solidFill>
            <a:srgbClr val="0F3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834132"/>
            <a:ext cx="4045200" cy="20691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3" name="Google Shape;43;p9"/>
          <p:cNvSpPr txBox="1"/>
          <p:nvPr>
            <p:ph idx="1" type="subTitle"/>
          </p:nvPr>
        </p:nvSpPr>
        <p:spPr>
          <a:xfrm>
            <a:off x="265500" y="3974834"/>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9"/>
          <p:cNvSpPr txBox="1"/>
          <p:nvPr>
            <p:ph idx="2" type="body"/>
          </p:nvPr>
        </p:nvSpPr>
        <p:spPr>
          <a:xfrm>
            <a:off x="4939500" y="965600"/>
            <a:ext cx="4045200" cy="5386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 Orange">
  <p:cSld name="SECTION_TITLE_AND_DESCRIPTION_1">
    <p:spTree>
      <p:nvGrpSpPr>
        <p:cNvPr id="46" name="Shape 46"/>
        <p:cNvGrpSpPr/>
        <p:nvPr/>
      </p:nvGrpSpPr>
      <p:grpSpPr>
        <a:xfrm>
          <a:off x="0" y="0"/>
          <a:ext cx="0" cy="0"/>
          <a:chOff x="0" y="0"/>
          <a:chExt cx="0" cy="0"/>
        </a:xfrm>
      </p:grpSpPr>
      <p:sp>
        <p:nvSpPr>
          <p:cNvPr id="47" name="Google Shape;47;p10"/>
          <p:cNvSpPr/>
          <p:nvPr/>
        </p:nvSpPr>
        <p:spPr>
          <a:xfrm>
            <a:off x="4531000" y="-55267"/>
            <a:ext cx="4671000" cy="6937500"/>
          </a:xfrm>
          <a:prstGeom prst="rect">
            <a:avLst/>
          </a:prstGeom>
          <a:solidFill>
            <a:srgbClr val="F74A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type="title"/>
          </p:nvPr>
        </p:nvSpPr>
        <p:spPr>
          <a:xfrm>
            <a:off x="265500" y="1834132"/>
            <a:ext cx="4045200" cy="2069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74A29"/>
              </a:buClr>
              <a:buSzPts val="3800"/>
              <a:buNone/>
              <a:defRPr sz="3800">
                <a:solidFill>
                  <a:srgbClr val="F74A29"/>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9" name="Google Shape;49;p10"/>
          <p:cNvSpPr txBox="1"/>
          <p:nvPr>
            <p:ph idx="1" type="subTitle"/>
          </p:nvPr>
        </p:nvSpPr>
        <p:spPr>
          <a:xfrm>
            <a:off x="265500" y="3974834"/>
            <a:ext cx="4045200" cy="179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50" name="Google Shape;50;p10"/>
          <p:cNvSpPr txBox="1"/>
          <p:nvPr>
            <p:ph idx="2" type="body"/>
          </p:nvPr>
        </p:nvSpPr>
        <p:spPr>
          <a:xfrm>
            <a:off x="4939500" y="965600"/>
            <a:ext cx="4045200" cy="53865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1" name="Google Shape;51;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1B4F82"/>
              </a:buClr>
              <a:buSzPts val="3000"/>
              <a:buFont typeface="Patua One"/>
              <a:buNone/>
              <a:defRPr sz="3000">
                <a:solidFill>
                  <a:srgbClr val="1B4F82"/>
                </a:solidFill>
                <a:latin typeface="Patua One"/>
                <a:ea typeface="Patua One"/>
                <a:cs typeface="Patua One"/>
                <a:sym typeface="Patua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afesitehq.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0"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afesitehq.com/" TargetMode="External"/><Relationship Id="rId4" Type="http://schemas.openxmlformats.org/officeDocument/2006/relationships/image" Target="../media/image7.png"/><Relationship Id="rId9" Type="http://schemas.openxmlformats.org/officeDocument/2006/relationships/hyperlink" Target="https://itunes.apple.com/app/safesite-construction-safety/id892386806?mt=8" TargetMode="External"/><Relationship Id="rId5" Type="http://schemas.openxmlformats.org/officeDocument/2006/relationships/hyperlink" Target="https://safesitehq.com/" TargetMode="External"/><Relationship Id="rId6" Type="http://schemas.openxmlformats.org/officeDocument/2006/relationships/image" Target="../media/image12.png"/><Relationship Id="rId7" Type="http://schemas.openxmlformats.org/officeDocument/2006/relationships/hyperlink" Target="https://play.google.com/store/apps/details?id=com.safesiteapp.harness" TargetMode="External"/><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ct.org/2017/05/five-ways-family-dinners-build-stronger-kids-and-adul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cct.org/2017/05/five-ways-family-dinners-build-stronger-kids-and-adul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578250" y="1815000"/>
            <a:ext cx="6645600" cy="22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Forklift Safety </a:t>
            </a:r>
            <a:endParaRPr/>
          </a:p>
        </p:txBody>
      </p:sp>
      <p:sp>
        <p:nvSpPr>
          <p:cNvPr id="66" name="Google Shape;66;p14"/>
          <p:cNvSpPr txBox="1"/>
          <p:nvPr>
            <p:ph idx="1" type="subTitle"/>
          </p:nvPr>
        </p:nvSpPr>
        <p:spPr>
          <a:xfrm>
            <a:off x="986250" y="5133500"/>
            <a:ext cx="3979800" cy="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January 2020</a:t>
            </a:r>
            <a:endParaRPr/>
          </a:p>
        </p:txBody>
      </p:sp>
      <p:sp>
        <p:nvSpPr>
          <p:cNvPr id="67" name="Google Shape;67;p14"/>
          <p:cNvSpPr txBox="1"/>
          <p:nvPr>
            <p:ph idx="2" type="subTitle"/>
          </p:nvPr>
        </p:nvSpPr>
        <p:spPr>
          <a:xfrm>
            <a:off x="5164200" y="5133500"/>
            <a:ext cx="3979800" cy="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Team Safesite </a:t>
            </a:r>
            <a:endParaRPr/>
          </a:p>
        </p:txBody>
      </p:sp>
      <p:pic>
        <p:nvPicPr>
          <p:cNvPr id="68" name="Google Shape;68;p14">
            <a:hlinkClick r:id="rId3"/>
          </p:cNvPr>
          <p:cNvPicPr preferRelativeResize="0"/>
          <p:nvPr/>
        </p:nvPicPr>
        <p:blipFill>
          <a:blip r:embed="rId4">
            <a:alphaModFix/>
          </a:blip>
          <a:stretch>
            <a:fillRect/>
          </a:stretch>
        </p:blipFill>
        <p:spPr>
          <a:xfrm>
            <a:off x="242700" y="373617"/>
            <a:ext cx="1954850" cy="41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593375"/>
            <a:ext cx="80085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Forklift Safety Signs</a:t>
            </a:r>
            <a:endParaRPr/>
          </a:p>
        </p:txBody>
      </p:sp>
      <p:sp>
        <p:nvSpPr>
          <p:cNvPr id="132" name="Google Shape;132;p23"/>
          <p:cNvSpPr txBox="1"/>
          <p:nvPr>
            <p:ph idx="1" type="body"/>
          </p:nvPr>
        </p:nvSpPr>
        <p:spPr>
          <a:xfrm>
            <a:off x="697200" y="1843950"/>
            <a:ext cx="76230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CAUTION, Look Out for Forklift Traffic, and pedestrian walkway markers are signs we use to alert you to forklift hazards.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pic>
        <p:nvPicPr>
          <p:cNvPr id="133" name="Google Shape;133;p23"/>
          <p:cNvPicPr preferRelativeResize="0"/>
          <p:nvPr/>
        </p:nvPicPr>
        <p:blipFill>
          <a:blip r:embed="rId3">
            <a:alphaModFix/>
          </a:blip>
          <a:stretch>
            <a:fillRect/>
          </a:stretch>
        </p:blipFill>
        <p:spPr>
          <a:xfrm>
            <a:off x="749700" y="3211700"/>
            <a:ext cx="6801097" cy="3187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593367"/>
            <a:ext cx="68682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Safety</a:t>
            </a:r>
            <a:endParaRPr/>
          </a:p>
        </p:txBody>
      </p:sp>
      <p:sp>
        <p:nvSpPr>
          <p:cNvPr id="139" name="Google Shape;139;p24"/>
          <p:cNvSpPr txBox="1"/>
          <p:nvPr>
            <p:ph idx="1" type="body"/>
          </p:nvPr>
        </p:nvSpPr>
        <p:spPr>
          <a:xfrm>
            <a:off x="702775" y="1754275"/>
            <a:ext cx="21585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Only trained and authorized drivers are allowed to operate forklifts.</a:t>
            </a:r>
            <a:endParaRPr b="1"/>
          </a:p>
          <a:p>
            <a:pPr indent="0" lvl="0" marL="0" rtl="0" algn="l">
              <a:spcBef>
                <a:spcPts val="1600"/>
              </a:spcBef>
              <a:spcAft>
                <a:spcPts val="0"/>
              </a:spcAft>
              <a:buNone/>
            </a:pPr>
            <a:r>
              <a:rPr lang="en"/>
              <a:t>Our authorized drivers are:</a:t>
            </a:r>
            <a:endParaRPr/>
          </a:p>
          <a:p>
            <a:pPr indent="0" lvl="0" marL="0" rtl="0" algn="l">
              <a:spcBef>
                <a:spcPts val="1600"/>
              </a:spcBef>
              <a:spcAft>
                <a:spcPts val="1600"/>
              </a:spcAft>
              <a:buNone/>
            </a:pPr>
            <a:r>
              <a:t/>
            </a:r>
            <a:endParaRPr/>
          </a:p>
        </p:txBody>
      </p:sp>
      <p:sp>
        <p:nvSpPr>
          <p:cNvPr id="140" name="Google Shape;140;p24"/>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41" name="Google Shape;141;p24"/>
          <p:cNvPicPr preferRelativeResize="0"/>
          <p:nvPr/>
        </p:nvPicPr>
        <p:blipFill rotWithShape="1">
          <a:blip r:embed="rId3">
            <a:alphaModFix/>
          </a:blip>
          <a:srcRect b="0" l="0" r="24179" t="0"/>
          <a:stretch/>
        </p:blipFill>
        <p:spPr>
          <a:xfrm>
            <a:off x="3792175" y="1754275"/>
            <a:ext cx="4754875" cy="418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593367"/>
            <a:ext cx="68682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Safety</a:t>
            </a:r>
            <a:endParaRPr/>
          </a:p>
        </p:txBody>
      </p:sp>
      <p:sp>
        <p:nvSpPr>
          <p:cNvPr id="147" name="Google Shape;147;p25"/>
          <p:cNvSpPr txBox="1"/>
          <p:nvPr>
            <p:ph idx="1" type="body"/>
          </p:nvPr>
        </p:nvSpPr>
        <p:spPr>
          <a:xfrm>
            <a:off x="724550" y="1881250"/>
            <a:ext cx="5657400" cy="22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Even though authorized drivers are the only ones who should be driving, it’s still important to know forklift operator safety basics: </a:t>
            </a:r>
            <a:endParaRPr b="1"/>
          </a:p>
          <a:p>
            <a:pPr indent="0" lvl="0" marL="0" rtl="0" algn="l">
              <a:spcBef>
                <a:spcPts val="1600"/>
              </a:spcBef>
              <a:spcAft>
                <a:spcPts val="0"/>
              </a:spcAft>
              <a:buNone/>
            </a:pPr>
            <a:r>
              <a:rPr lang="en"/>
              <a:t>Don’t allow bystanders or coworkers to ride or stand on a forklift at any time. </a:t>
            </a:r>
            <a:endParaRPr/>
          </a:p>
          <a:p>
            <a:pPr indent="0" lvl="0" marL="0" rtl="0" algn="l">
              <a:spcBef>
                <a:spcPts val="1600"/>
              </a:spcBef>
              <a:spcAft>
                <a:spcPts val="0"/>
              </a:spcAft>
              <a:buNone/>
            </a:pPr>
            <a:r>
              <a:rPr lang="en"/>
              <a:t>Don’t engage in horseplay or reckless driving. </a:t>
            </a:r>
            <a:endParaRPr/>
          </a:p>
          <a:p>
            <a:pPr indent="0" lvl="0" marL="0" rtl="0" algn="l">
              <a:spcBef>
                <a:spcPts val="1600"/>
              </a:spcBef>
              <a:spcAft>
                <a:spcPts val="0"/>
              </a:spcAft>
              <a:buNone/>
            </a:pPr>
            <a:r>
              <a:rPr lang="en"/>
              <a:t>Do not pass the forks or loads over anyone's head or allow anyone to get beneath them.</a:t>
            </a:r>
            <a:endParaRPr/>
          </a:p>
          <a:p>
            <a:pPr indent="0" lvl="0" marL="0" rtl="0" algn="l">
              <a:spcBef>
                <a:spcPts val="1600"/>
              </a:spcBef>
              <a:spcAft>
                <a:spcPts val="1600"/>
              </a:spcAft>
              <a:buNone/>
            </a:pPr>
            <a:r>
              <a:t/>
            </a:r>
            <a:endParaRPr/>
          </a:p>
        </p:txBody>
      </p:sp>
      <p:sp>
        <p:nvSpPr>
          <p:cNvPr id="148" name="Google Shape;148;p25"/>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593367"/>
            <a:ext cx="68682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Safety, Continued. </a:t>
            </a:r>
            <a:endParaRPr/>
          </a:p>
        </p:txBody>
      </p:sp>
      <p:sp>
        <p:nvSpPr>
          <p:cNvPr id="154" name="Google Shape;154;p26"/>
          <p:cNvSpPr txBox="1"/>
          <p:nvPr>
            <p:ph idx="1" type="body"/>
          </p:nvPr>
        </p:nvSpPr>
        <p:spPr>
          <a:xfrm>
            <a:off x="706050" y="2032175"/>
            <a:ext cx="8231100" cy="22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Don’t drive  up to anyone standing in front of a fixed object of such a size that the person could be caught between the forklift and the object.</a:t>
            </a:r>
            <a:endParaRPr b="1"/>
          </a:p>
          <a:p>
            <a:pPr indent="0" lvl="0" marL="0" rtl="0" algn="l">
              <a:spcBef>
                <a:spcPts val="1600"/>
              </a:spcBef>
              <a:spcAft>
                <a:spcPts val="0"/>
              </a:spcAft>
              <a:buNone/>
            </a:pPr>
            <a:r>
              <a:rPr lang="en"/>
              <a:t>Conduct regular forklift maintenance according to company procedures. </a:t>
            </a:r>
            <a:endParaRPr/>
          </a:p>
          <a:p>
            <a:pPr indent="0" lvl="0" marL="0" rtl="0" algn="l">
              <a:spcBef>
                <a:spcPts val="1600"/>
              </a:spcBef>
              <a:spcAft>
                <a:spcPts val="0"/>
              </a:spcAft>
              <a:buNone/>
            </a:pPr>
            <a:r>
              <a:rPr lang="en"/>
              <a:t>Do not exceed the rated capacity shown on the forklift nameplate. (Don’t operate a lift if you cannot determine capacity.)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5" name="Google Shape;155;p26"/>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56" name="Google Shape;156;p26"/>
          <p:cNvPicPr preferRelativeResize="0"/>
          <p:nvPr/>
        </p:nvPicPr>
        <p:blipFill>
          <a:blip r:embed="rId3">
            <a:alphaModFix/>
          </a:blip>
          <a:stretch>
            <a:fillRect/>
          </a:stretch>
        </p:blipFill>
        <p:spPr>
          <a:xfrm>
            <a:off x="865938" y="4264175"/>
            <a:ext cx="3341318" cy="223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593367"/>
            <a:ext cx="68682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Safety, Continued. </a:t>
            </a:r>
            <a:endParaRPr/>
          </a:p>
        </p:txBody>
      </p:sp>
      <p:sp>
        <p:nvSpPr>
          <p:cNvPr id="162" name="Google Shape;162;p27"/>
          <p:cNvSpPr txBox="1"/>
          <p:nvPr>
            <p:ph idx="1" type="body"/>
          </p:nvPr>
        </p:nvSpPr>
        <p:spPr>
          <a:xfrm>
            <a:off x="706050" y="1793775"/>
            <a:ext cx="8231100" cy="22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Always wear your seatbelt.</a:t>
            </a:r>
            <a:endParaRPr b="1"/>
          </a:p>
          <a:p>
            <a:pPr indent="0" lvl="0" marL="0" rtl="0" algn="l">
              <a:spcBef>
                <a:spcPts val="1600"/>
              </a:spcBef>
              <a:spcAft>
                <a:spcPts val="0"/>
              </a:spcAft>
              <a:buNone/>
            </a:pPr>
            <a:r>
              <a:rPr b="1" lang="en"/>
              <a:t>Do not move a loaded forklift until the load is safe and secure.</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3" name="Google Shape;163;p27"/>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64" name="Google Shape;164;p27"/>
          <p:cNvPicPr preferRelativeResize="0"/>
          <p:nvPr/>
        </p:nvPicPr>
        <p:blipFill>
          <a:blip r:embed="rId3">
            <a:alphaModFix/>
          </a:blip>
          <a:stretch>
            <a:fillRect/>
          </a:stretch>
        </p:blipFill>
        <p:spPr>
          <a:xfrm>
            <a:off x="816075" y="2944976"/>
            <a:ext cx="5162198" cy="3443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265500" y="662199"/>
            <a:ext cx="4045200" cy="206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1B4F82"/>
                </a:solidFill>
              </a:rPr>
              <a:t>Digitize Your </a:t>
            </a:r>
            <a:endParaRPr sz="3000">
              <a:solidFill>
                <a:srgbClr val="1B4F82"/>
              </a:solidFill>
            </a:endParaRPr>
          </a:p>
          <a:p>
            <a:pPr indent="0" lvl="0" marL="0" rtl="0" algn="ctr">
              <a:spcBef>
                <a:spcPts val="0"/>
              </a:spcBef>
              <a:spcAft>
                <a:spcPts val="0"/>
              </a:spcAft>
              <a:buNone/>
            </a:pPr>
            <a:r>
              <a:rPr lang="en" sz="3000">
                <a:solidFill>
                  <a:srgbClr val="1B4F82"/>
                </a:solidFill>
              </a:rPr>
              <a:t>Safety Workflow</a:t>
            </a:r>
            <a:endParaRPr sz="3000">
              <a:solidFill>
                <a:srgbClr val="1B4F82"/>
              </a:solidFill>
            </a:endParaRPr>
          </a:p>
        </p:txBody>
      </p:sp>
      <p:sp>
        <p:nvSpPr>
          <p:cNvPr id="170" name="Google Shape;170;p28"/>
          <p:cNvSpPr txBox="1"/>
          <p:nvPr>
            <p:ph idx="1" type="subTitle"/>
          </p:nvPr>
        </p:nvSpPr>
        <p:spPr>
          <a:xfrm>
            <a:off x="265500" y="3324067"/>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Safesite is a FREE, easy to use digital safety management tool.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Get started with safety inspections, audits, and checklists in seconds.</a:t>
            </a:r>
            <a:r>
              <a:rPr lang="en"/>
              <a:t> </a:t>
            </a:r>
            <a:endParaRPr/>
          </a:p>
        </p:txBody>
      </p:sp>
      <p:pic>
        <p:nvPicPr>
          <p:cNvPr id="171" name="Google Shape;171;p28">
            <a:hlinkClick r:id="rId3"/>
          </p:cNvPr>
          <p:cNvPicPr preferRelativeResize="0"/>
          <p:nvPr/>
        </p:nvPicPr>
        <p:blipFill>
          <a:blip r:embed="rId4">
            <a:alphaModFix/>
          </a:blip>
          <a:stretch>
            <a:fillRect/>
          </a:stretch>
        </p:blipFill>
        <p:spPr>
          <a:xfrm>
            <a:off x="5273621" y="741444"/>
            <a:ext cx="3251501" cy="689325"/>
          </a:xfrm>
          <a:prstGeom prst="rect">
            <a:avLst/>
          </a:prstGeom>
          <a:noFill/>
          <a:ln>
            <a:noFill/>
          </a:ln>
        </p:spPr>
      </p:pic>
      <p:pic>
        <p:nvPicPr>
          <p:cNvPr id="172" name="Google Shape;172;p28">
            <a:hlinkClick r:id="rId5"/>
          </p:cNvPr>
          <p:cNvPicPr preferRelativeResize="0"/>
          <p:nvPr/>
        </p:nvPicPr>
        <p:blipFill>
          <a:blip r:embed="rId6">
            <a:alphaModFix/>
          </a:blip>
          <a:stretch>
            <a:fillRect/>
          </a:stretch>
        </p:blipFill>
        <p:spPr>
          <a:xfrm>
            <a:off x="4199550" y="1301625"/>
            <a:ext cx="5255799" cy="5556374"/>
          </a:xfrm>
          <a:prstGeom prst="rect">
            <a:avLst/>
          </a:prstGeom>
          <a:noFill/>
          <a:ln>
            <a:noFill/>
          </a:ln>
        </p:spPr>
      </p:pic>
      <p:pic>
        <p:nvPicPr>
          <p:cNvPr id="173" name="Google Shape;173;p28">
            <a:hlinkClick r:id="rId7"/>
          </p:cNvPr>
          <p:cNvPicPr preferRelativeResize="0"/>
          <p:nvPr/>
        </p:nvPicPr>
        <p:blipFill rotWithShape="1">
          <a:blip r:embed="rId8">
            <a:alphaModFix/>
          </a:blip>
          <a:srcRect b="48758" l="0" r="0" t="6987"/>
          <a:stretch/>
        </p:blipFill>
        <p:spPr>
          <a:xfrm>
            <a:off x="2232524" y="5710827"/>
            <a:ext cx="1967026" cy="620222"/>
          </a:xfrm>
          <a:prstGeom prst="rect">
            <a:avLst/>
          </a:prstGeom>
          <a:noFill/>
          <a:ln>
            <a:noFill/>
          </a:ln>
        </p:spPr>
      </p:pic>
      <p:pic>
        <p:nvPicPr>
          <p:cNvPr id="174" name="Google Shape;174;p28">
            <a:hlinkClick r:id="rId9"/>
          </p:cNvPr>
          <p:cNvPicPr preferRelativeResize="0"/>
          <p:nvPr/>
        </p:nvPicPr>
        <p:blipFill rotWithShape="1">
          <a:blip r:embed="rId10">
            <a:alphaModFix/>
          </a:blip>
          <a:srcRect b="0" l="0" r="0" t="50814"/>
          <a:stretch/>
        </p:blipFill>
        <p:spPr>
          <a:xfrm>
            <a:off x="346975" y="5676275"/>
            <a:ext cx="1967026" cy="68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5165575" y="751050"/>
            <a:ext cx="3581700" cy="24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Forklift Risks</a:t>
            </a:r>
            <a:endParaRPr/>
          </a:p>
        </p:txBody>
      </p:sp>
      <p:sp>
        <p:nvSpPr>
          <p:cNvPr id="74" name="Google Shape;74;p15"/>
          <p:cNvSpPr txBox="1"/>
          <p:nvPr>
            <p:ph idx="1" type="body"/>
          </p:nvPr>
        </p:nvSpPr>
        <p:spPr>
          <a:xfrm>
            <a:off x="5165575" y="1949613"/>
            <a:ext cx="34548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OSHA statistics show that an average of 100 employees are killed each year in forklift accidents, and as many as 95,000 total forklift accidents occur on an annual basis. In many cases, </a:t>
            </a:r>
            <a:r>
              <a:rPr b="1" lang="en"/>
              <a:t>these accidents are avoidable</a:t>
            </a:r>
            <a:r>
              <a:rPr lang="en"/>
              <a:t>. </a:t>
            </a:r>
            <a:endParaRPr/>
          </a:p>
        </p:txBody>
      </p:sp>
      <p:pic>
        <p:nvPicPr>
          <p:cNvPr id="75" name="Google Shape;75;p15"/>
          <p:cNvPicPr preferRelativeResize="0"/>
          <p:nvPr/>
        </p:nvPicPr>
        <p:blipFill rotWithShape="1">
          <a:blip r:embed="rId3">
            <a:alphaModFix/>
          </a:blip>
          <a:srcRect b="0" l="24638" r="37157" t="0"/>
          <a:stretch/>
        </p:blipFill>
        <p:spPr>
          <a:xfrm>
            <a:off x="0" y="0"/>
            <a:ext cx="4657934"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255925" y="1632299"/>
            <a:ext cx="4045200" cy="206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This Meeting</a:t>
            </a:r>
            <a:endParaRPr/>
          </a:p>
          <a:p>
            <a:pPr indent="0" lvl="0" marL="0" rtl="0" algn="l">
              <a:spcBef>
                <a:spcPts val="0"/>
              </a:spcBef>
              <a:spcAft>
                <a:spcPts val="0"/>
              </a:spcAft>
              <a:buNone/>
            </a:pPr>
            <a:r>
              <a:t/>
            </a:r>
            <a:endParaRPr/>
          </a:p>
        </p:txBody>
      </p:sp>
      <p:sp>
        <p:nvSpPr>
          <p:cNvPr id="81" name="Google Shape;81;p16"/>
          <p:cNvSpPr txBox="1"/>
          <p:nvPr>
            <p:ph idx="1" type="subTitle"/>
          </p:nvPr>
        </p:nvSpPr>
        <p:spPr>
          <a:xfrm>
            <a:off x="255925" y="3320142"/>
            <a:ext cx="40452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General Forklift Safety Meeting covers forklift safety basics. For more advanced training, see the Forklift Operator Safety Meeting.</a:t>
            </a:r>
            <a:endParaRPr/>
          </a:p>
        </p:txBody>
      </p:sp>
      <p:sp>
        <p:nvSpPr>
          <p:cNvPr id="82" name="Google Shape;82;p16"/>
          <p:cNvSpPr txBox="1"/>
          <p:nvPr>
            <p:ph idx="2" type="body"/>
          </p:nvPr>
        </p:nvSpPr>
        <p:spPr>
          <a:xfrm>
            <a:off x="4864625" y="1105875"/>
            <a:ext cx="4045200" cy="5386500"/>
          </a:xfrm>
          <a:prstGeom prst="rect">
            <a:avLst/>
          </a:prstGeom>
        </p:spPr>
        <p:txBody>
          <a:bodyPr anchorCtr="0" anchor="ctr"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b="1" lang="en" sz="2400"/>
              <a:t>True Stories</a:t>
            </a:r>
            <a:endParaRPr b="1" sz="2400"/>
          </a:p>
          <a:p>
            <a:pPr indent="-381000" lvl="0" marL="457200" rtl="0" algn="l">
              <a:lnSpc>
                <a:spcPct val="100000"/>
              </a:lnSpc>
              <a:spcBef>
                <a:spcPts val="0"/>
              </a:spcBef>
              <a:spcAft>
                <a:spcPts val="0"/>
              </a:spcAft>
              <a:buSzPts val="2400"/>
              <a:buChar char="●"/>
            </a:pPr>
            <a:r>
              <a:rPr b="1" lang="en" sz="2400"/>
              <a:t>Pedestrian Safety</a:t>
            </a:r>
            <a:endParaRPr b="1" sz="2400"/>
          </a:p>
          <a:p>
            <a:pPr indent="-381000" lvl="0" marL="457200" rtl="0" algn="l">
              <a:lnSpc>
                <a:spcPct val="100000"/>
              </a:lnSpc>
              <a:spcBef>
                <a:spcPts val="0"/>
              </a:spcBef>
              <a:spcAft>
                <a:spcPts val="0"/>
              </a:spcAft>
              <a:buSzPts val="2400"/>
              <a:buChar char="●"/>
            </a:pPr>
            <a:r>
              <a:rPr b="1" lang="en" sz="2400"/>
              <a:t>Forklift Safety Signs</a:t>
            </a:r>
            <a:endParaRPr b="1" sz="2400"/>
          </a:p>
          <a:p>
            <a:pPr indent="-381000" lvl="0" marL="457200" rtl="0" algn="l">
              <a:lnSpc>
                <a:spcPct val="100000"/>
              </a:lnSpc>
              <a:spcBef>
                <a:spcPts val="0"/>
              </a:spcBef>
              <a:spcAft>
                <a:spcPts val="0"/>
              </a:spcAft>
              <a:buSzPts val="2400"/>
              <a:buChar char="●"/>
            </a:pPr>
            <a:r>
              <a:rPr b="1" lang="en" sz="2400"/>
              <a:t>Operator Safety</a:t>
            </a:r>
            <a:endParaRPr b="1" sz="2400"/>
          </a:p>
          <a:p>
            <a:pPr indent="0" lvl="0" marL="45720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205350" y="572842"/>
            <a:ext cx="68682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True Stories: Forklift Fatalities</a:t>
            </a:r>
            <a:endParaRPr/>
          </a:p>
        </p:txBody>
      </p:sp>
      <p:sp>
        <p:nvSpPr>
          <p:cNvPr id="88" name="Google Shape;88;p17"/>
          <p:cNvSpPr txBox="1"/>
          <p:nvPr>
            <p:ph idx="1" type="body"/>
          </p:nvPr>
        </p:nvSpPr>
        <p:spPr>
          <a:xfrm>
            <a:off x="891300" y="1829625"/>
            <a:ext cx="8252700" cy="169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An individual was standing on a pallet on a forklift. </a:t>
            </a:r>
            <a:r>
              <a:rPr lang="en"/>
              <a:t>The forklift operator was turning at a 90-degree angle while backing the forklift and lowering the pallet. The rider fell when the pallet was only 1-1/2 feet from the floor. He struck his head and died eleven days later from this injury.</a:t>
            </a:r>
            <a:endParaRPr/>
          </a:p>
        </p:txBody>
      </p:sp>
      <p:sp>
        <p:nvSpPr>
          <p:cNvPr id="89" name="Google Shape;89;p17"/>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sp>
        <p:nvSpPr>
          <p:cNvPr id="90" name="Google Shape;90;p17"/>
          <p:cNvSpPr txBox="1"/>
          <p:nvPr>
            <p:ph idx="1" type="body"/>
          </p:nvPr>
        </p:nvSpPr>
        <p:spPr>
          <a:xfrm>
            <a:off x="891300" y="3310100"/>
            <a:ext cx="81330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A 43-year-old worker was standing by a flatbed in the process of covering materials with a tarp.  </a:t>
            </a:r>
            <a:r>
              <a:rPr lang="en"/>
              <a:t>A forklift operator was bringing twine to tie the load and approached the flatbed. The brakes failed and the victim was crushed between the forklift and the flatbed. He died about one hour later.</a:t>
            </a:r>
            <a:endParaRPr/>
          </a:p>
        </p:txBody>
      </p:sp>
      <p:sp>
        <p:nvSpPr>
          <p:cNvPr id="91" name="Google Shape;91;p17"/>
          <p:cNvSpPr txBox="1"/>
          <p:nvPr>
            <p:ph idx="1" type="body"/>
          </p:nvPr>
        </p:nvSpPr>
        <p:spPr>
          <a:xfrm>
            <a:off x="891300" y="4855875"/>
            <a:ext cx="78174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A forklift operator was lifting a load which exceeded the maximum for the forklift. </a:t>
            </a:r>
            <a:r>
              <a:rPr lang="en"/>
              <a:t>When the forklift began to tip forward, the operator lowered the load and asked three employees to get on the back to act as a counterweight. When he lifted the load again, the forklift tipped forward, one individual fell striking his head in this fatal injury.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93367"/>
            <a:ext cx="67554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True Stories</a:t>
            </a:r>
            <a:endParaRPr/>
          </a:p>
        </p:txBody>
      </p:sp>
      <p:sp>
        <p:nvSpPr>
          <p:cNvPr id="97" name="Google Shape;97;p18"/>
          <p:cNvSpPr txBox="1"/>
          <p:nvPr>
            <p:ph idx="1" type="body"/>
          </p:nvPr>
        </p:nvSpPr>
        <p:spPr>
          <a:xfrm>
            <a:off x="951363" y="2032167"/>
            <a:ext cx="8065800" cy="408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What forklift incidents or near misses have you experienced? </a:t>
            </a:r>
            <a:endParaRPr/>
          </a:p>
        </p:txBody>
      </p:sp>
      <p:pic>
        <p:nvPicPr>
          <p:cNvPr id="98" name="Google Shape;98;p18"/>
          <p:cNvPicPr preferRelativeResize="0"/>
          <p:nvPr/>
        </p:nvPicPr>
        <p:blipFill>
          <a:blip r:embed="rId3">
            <a:alphaModFix/>
          </a:blip>
          <a:stretch>
            <a:fillRect/>
          </a:stretch>
        </p:blipFill>
        <p:spPr>
          <a:xfrm>
            <a:off x="951375" y="3080600"/>
            <a:ext cx="6310500" cy="29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06200" y="3153300"/>
            <a:ext cx="8331600" cy="299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NIOSH states that the 3 most common types of forklift injuries occur when a forklift overturns, workers are struck, crushed, or pinned by a forklift, and when workers fall from a forklift.</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593375"/>
            <a:ext cx="80085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Pedestrian Safety: Basics</a:t>
            </a:r>
            <a:endParaRPr/>
          </a:p>
        </p:txBody>
      </p:sp>
      <p:sp>
        <p:nvSpPr>
          <p:cNvPr id="109" name="Google Shape;109;p20"/>
          <p:cNvSpPr txBox="1"/>
          <p:nvPr>
            <p:ph idx="1" type="body"/>
          </p:nvPr>
        </p:nvSpPr>
        <p:spPr>
          <a:xfrm>
            <a:off x="646350" y="1893625"/>
            <a:ext cx="82908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Pedestrians  suffer 26% of all forklift-related injuries.</a:t>
            </a:r>
            <a:endParaRPr b="1"/>
          </a:p>
          <a:p>
            <a:pPr indent="0" lvl="0" marL="0" rtl="0" algn="l">
              <a:spcBef>
                <a:spcPts val="1600"/>
              </a:spcBef>
              <a:spcAft>
                <a:spcPts val="0"/>
              </a:spcAft>
              <a:buNone/>
            </a:pPr>
            <a:r>
              <a:rPr lang="en"/>
              <a:t>Be aware of forklift operation and pedestrian safety standards to protect yourself. </a:t>
            </a:r>
            <a:endParaRPr/>
          </a:p>
          <a:p>
            <a:pPr indent="0" lvl="0" marL="0" rtl="0" algn="l">
              <a:spcBef>
                <a:spcPts val="1600"/>
              </a:spcBef>
              <a:spcAft>
                <a:spcPts val="1600"/>
              </a:spcAft>
              <a:buNone/>
            </a:pPr>
            <a:r>
              <a:t/>
            </a:r>
            <a:endParaRPr/>
          </a:p>
        </p:txBody>
      </p:sp>
      <p:sp>
        <p:nvSpPr>
          <p:cNvPr id="110" name="Google Shape;110;p20"/>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11" name="Google Shape;111;p20"/>
          <p:cNvPicPr preferRelativeResize="0"/>
          <p:nvPr/>
        </p:nvPicPr>
        <p:blipFill>
          <a:blip r:embed="rId3">
            <a:alphaModFix/>
          </a:blip>
          <a:stretch>
            <a:fillRect/>
          </a:stretch>
        </p:blipFill>
        <p:spPr>
          <a:xfrm>
            <a:off x="769000" y="3080626"/>
            <a:ext cx="4893450" cy="32655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593375"/>
            <a:ext cx="80085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Pedestrian Safety: Basics</a:t>
            </a:r>
            <a:endParaRPr/>
          </a:p>
        </p:txBody>
      </p:sp>
      <p:sp>
        <p:nvSpPr>
          <p:cNvPr id="117" name="Google Shape;117;p21"/>
          <p:cNvSpPr txBox="1"/>
          <p:nvPr>
            <p:ph idx="1" type="body"/>
          </p:nvPr>
        </p:nvSpPr>
        <p:spPr>
          <a:xfrm>
            <a:off x="760500" y="1817500"/>
            <a:ext cx="76230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Don’t ride or stand on forklifts.</a:t>
            </a:r>
            <a:endParaRPr b="1"/>
          </a:p>
          <a:p>
            <a:pPr indent="0" lvl="0" marL="0" rtl="0" algn="l">
              <a:spcBef>
                <a:spcPts val="1600"/>
              </a:spcBef>
              <a:spcAft>
                <a:spcPts val="0"/>
              </a:spcAft>
              <a:buNone/>
            </a:pPr>
            <a:r>
              <a:rPr lang="en"/>
              <a:t>Be aware of your surroundings when forklifts are operating nearby. </a:t>
            </a:r>
            <a:endParaRPr/>
          </a:p>
          <a:p>
            <a:pPr indent="0" lvl="0" marL="0" rtl="0" algn="l">
              <a:spcBef>
                <a:spcPts val="1600"/>
              </a:spcBef>
              <a:spcAft>
                <a:spcPts val="0"/>
              </a:spcAft>
              <a:buNone/>
            </a:pPr>
            <a:r>
              <a:rPr lang="en"/>
              <a:t>Don’t engage in horseplay on or around forklifts. </a:t>
            </a:r>
            <a:endParaRPr/>
          </a:p>
          <a:p>
            <a:pPr indent="0" lvl="0" marL="0" rtl="0" algn="l">
              <a:spcBef>
                <a:spcPts val="1600"/>
              </a:spcBef>
              <a:spcAft>
                <a:spcPts val="0"/>
              </a:spcAft>
              <a:buNone/>
            </a:pPr>
            <a:r>
              <a:rPr lang="en"/>
              <a:t>Don’t walk or stand under forklift loads. Don’t allow a driver to pass a load over your head. </a:t>
            </a:r>
            <a:endParaRPr/>
          </a:p>
          <a:p>
            <a:pPr indent="0" lvl="0" marL="0" rtl="0" algn="l">
              <a:spcBef>
                <a:spcPts val="1600"/>
              </a:spcBef>
              <a:spcAft>
                <a:spcPts val="1600"/>
              </a:spcAft>
              <a:buNone/>
            </a:pPr>
            <a:r>
              <a:t/>
            </a:r>
            <a:endParaRPr b="1"/>
          </a:p>
        </p:txBody>
      </p:sp>
      <p:sp>
        <p:nvSpPr>
          <p:cNvPr id="118" name="Google Shape;118;p21"/>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Photo Source</a:t>
            </a:r>
            <a:endParaRPr>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93375"/>
            <a:ext cx="8008500" cy="14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Pedestrian Safety: Basics</a:t>
            </a:r>
            <a:endParaRPr/>
          </a:p>
        </p:txBody>
      </p:sp>
      <p:sp>
        <p:nvSpPr>
          <p:cNvPr id="124" name="Google Shape;124;p22"/>
          <p:cNvSpPr txBox="1"/>
          <p:nvPr>
            <p:ph idx="1" type="body"/>
          </p:nvPr>
        </p:nvSpPr>
        <p:spPr>
          <a:xfrm>
            <a:off x="694500" y="1798050"/>
            <a:ext cx="26250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standing in front of a wall, trailer, or other immovable object, d</a:t>
            </a:r>
            <a:r>
              <a:rPr lang="en"/>
              <a:t>on’t allow a forklift to approach you directly or put yourself between a forklift and its destination. </a:t>
            </a:r>
            <a:endParaRPr/>
          </a:p>
          <a:p>
            <a:pPr indent="0" lvl="0" marL="0" rtl="0" algn="l">
              <a:spcBef>
                <a:spcPts val="1600"/>
              </a:spcBef>
              <a:spcAft>
                <a:spcPts val="0"/>
              </a:spcAft>
              <a:buNone/>
            </a:pPr>
            <a:r>
              <a:rPr lang="en"/>
              <a:t>No smoking around battery charging areas. </a:t>
            </a:r>
            <a:endParaRPr/>
          </a:p>
          <a:p>
            <a:pPr indent="0" lvl="0" marL="0" rtl="0" algn="l">
              <a:spcBef>
                <a:spcPts val="1600"/>
              </a:spcBef>
              <a:spcAft>
                <a:spcPts val="0"/>
              </a:spcAft>
              <a:buNone/>
            </a:pPr>
            <a:r>
              <a:rPr b="1" lang="en"/>
              <a:t>Know and obey forklift safety signs.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25" name="Google Shape;125;p22"/>
          <p:cNvSpPr txBox="1"/>
          <p:nvPr/>
        </p:nvSpPr>
        <p:spPr>
          <a:xfrm>
            <a:off x="4503450" y="6815633"/>
            <a:ext cx="4433700" cy="2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26" name="Google Shape;126;p22"/>
          <p:cNvPicPr preferRelativeResize="0"/>
          <p:nvPr/>
        </p:nvPicPr>
        <p:blipFill>
          <a:blip r:embed="rId3">
            <a:alphaModFix/>
          </a:blip>
          <a:stretch>
            <a:fillRect/>
          </a:stretch>
        </p:blipFill>
        <p:spPr>
          <a:xfrm>
            <a:off x="3675625" y="1876450"/>
            <a:ext cx="5362478" cy="35695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