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6858000" cx="9144000"/>
  <p:notesSz cx="6858000" cy="9144000"/>
  <p:embeddedFontLst>
    <p:embeddedFont>
      <p:font typeface="Patua One"/>
      <p:regular r:id="rId15"/>
    </p:embeddedFont>
    <p:embeddedFont>
      <p:font typeface="Proxima Nova"/>
      <p:regular r:id="rId16"/>
      <p:bold r:id="rId17"/>
      <p:italic r:id="rId18"/>
      <p:boldItalic r:id="rId19"/>
    </p:embeddedFont>
    <p:embeddedFont>
      <p:font typeface="Alfa Slab One"/>
      <p:regular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lfaSlabOne-regular.fntdata"/><Relationship Id="rId11" Type="http://schemas.openxmlformats.org/officeDocument/2006/relationships/slide" Target="slides/slide6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5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8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7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PatuaOne-regular.fntdata"/><Relationship Id="rId14" Type="http://schemas.openxmlformats.org/officeDocument/2006/relationships/slide" Target="slides/slide9.xml"/><Relationship Id="rId17" Type="http://schemas.openxmlformats.org/officeDocument/2006/relationships/font" Target="fonts/ProximaNova-bold.fntdata"/><Relationship Id="rId16" Type="http://schemas.openxmlformats.org/officeDocument/2006/relationships/font" Target="fonts/ProximaNova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ProximaNova-boldItalic.fntdata"/><Relationship Id="rId6" Type="http://schemas.openxmlformats.org/officeDocument/2006/relationships/slide" Target="slides/slide1.xml"/><Relationship Id="rId18" Type="http://schemas.openxmlformats.org/officeDocument/2006/relationships/font" Target="fonts/ProximaNova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640e075a25_0_14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640e075a25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b009dd2b9_0_0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b009dd2b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6b0ea8e8ea_0_2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6b0ea8e8e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b009dd1c1_0_6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b009dd1c1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6afabdbe40_0_88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6afabdbe40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6b009dd2b9_0_65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6b009dd2b9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6b0ea8e8ea_0_64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6b0ea8e8ea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40e075a25_0_186:notes"/>
          <p:cNvSpPr/>
          <p:nvPr>
            <p:ph idx="2" type="sldImg"/>
          </p:nvPr>
        </p:nvSpPr>
        <p:spPr>
          <a:xfrm>
            <a:off x="11433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40e075a25_0_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8250" y="1815000"/>
            <a:ext cx="7987500" cy="2294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F3960"/>
              </a:buClr>
              <a:buSzPts val="5400"/>
              <a:buFont typeface="Patua One"/>
              <a:buNone/>
              <a:defRPr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98625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516420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Source Sans Pro"/>
              <a:buNone/>
              <a:defRPr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cxnSp>
        <p:nvCxnSpPr>
          <p:cNvPr id="14" name="Google Shape;14;p2"/>
          <p:cNvCxnSpPr/>
          <p:nvPr/>
        </p:nvCxnSpPr>
        <p:spPr>
          <a:xfrm>
            <a:off x="844500" y="50305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" name="Google Shape;15;p2"/>
          <p:cNvCxnSpPr/>
          <p:nvPr/>
        </p:nvCxnSpPr>
        <p:spPr>
          <a:xfrm>
            <a:off x="5028900" y="50305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idx="1" type="body"/>
          </p:nvPr>
        </p:nvSpPr>
        <p:spPr>
          <a:xfrm>
            <a:off x="319500" y="5644967"/>
            <a:ext cx="5998800" cy="79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ua One"/>
              <a:buNone/>
              <a:defRPr>
                <a:solidFill>
                  <a:schemeClr val="accent3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</a:lstStyle>
          <a:p/>
        </p:txBody>
      </p:sp>
      <p:sp>
        <p:nvSpPr>
          <p:cNvPr id="54" name="Google Shape;54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/>
          <p:nvPr>
            <p:ph hasCustomPrompt="1" type="title"/>
          </p:nvPr>
        </p:nvSpPr>
        <p:spPr>
          <a:xfrm>
            <a:off x="311700" y="901233"/>
            <a:ext cx="8520600" cy="264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74A29"/>
              </a:buClr>
              <a:buSzPts val="13000"/>
              <a:buNone/>
              <a:defRPr sz="13000">
                <a:solidFill>
                  <a:srgbClr val="F74A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0"/>
              <a:buNone/>
              <a:defRPr sz="110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7" name="Google Shape;57;p12"/>
          <p:cNvSpPr txBox="1"/>
          <p:nvPr>
            <p:ph idx="1" type="body"/>
          </p:nvPr>
        </p:nvSpPr>
        <p:spPr>
          <a:xfrm>
            <a:off x="311700" y="3541233"/>
            <a:ext cx="8520600" cy="142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8" name="Google Shape;58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rgbClr val="0F3960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3307400"/>
            <a:ext cx="8114400" cy="326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Font typeface="Patua One"/>
              <a:buNone/>
              <a:defRPr sz="6800">
                <a:solidFill>
                  <a:schemeClr val="lt1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800"/>
              <a:buNone/>
              <a:defRPr sz="6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593367"/>
            <a:ext cx="4087500" cy="143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684425" y="2395667"/>
            <a:ext cx="42915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3" name="Google Shape;23;p4"/>
          <p:cNvCxnSpPr/>
          <p:nvPr/>
        </p:nvCxnSpPr>
        <p:spPr>
          <a:xfrm>
            <a:off x="517325" y="2286600"/>
            <a:ext cx="0" cy="800100"/>
          </a:xfrm>
          <a:prstGeom prst="straightConnector1">
            <a:avLst/>
          </a:prstGeom>
          <a:noFill/>
          <a:ln cap="flat" cmpd="sng" w="76200">
            <a:solidFill>
              <a:srgbClr val="F74A2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5721750" y="769367"/>
            <a:ext cx="3026700" cy="244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6"/>
          <p:cNvSpPr txBox="1"/>
          <p:nvPr>
            <p:ph idx="1" type="body"/>
          </p:nvPr>
        </p:nvSpPr>
        <p:spPr>
          <a:xfrm>
            <a:off x="5837025" y="3002567"/>
            <a:ext cx="25674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8424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987833"/>
            <a:ext cx="2808000" cy="457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rgbClr val="F74A29"/>
        </a:soli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490250" y="701800"/>
            <a:ext cx="5683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531000" y="-55267"/>
            <a:ext cx="4671000" cy="6937500"/>
          </a:xfrm>
          <a:prstGeom prst="rect">
            <a:avLst/>
          </a:prstGeom>
          <a:solidFill>
            <a:srgbClr val="0F396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965600"/>
            <a:ext cx="4045200" cy="5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 - Orange">
  <p:cSld name="SECTION_TITLE_AND_DESCRIPTION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/>
          <p:nvPr/>
        </p:nvSpPr>
        <p:spPr>
          <a:xfrm>
            <a:off x="4531000" y="-55267"/>
            <a:ext cx="4671000" cy="6937500"/>
          </a:xfrm>
          <a:prstGeom prst="rect">
            <a:avLst/>
          </a:prstGeom>
          <a:solidFill>
            <a:srgbClr val="F74A2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0"/>
          <p:cNvSpPr txBox="1"/>
          <p:nvPr>
            <p:ph type="title"/>
          </p:nvPr>
        </p:nvSpPr>
        <p:spPr>
          <a:xfrm>
            <a:off x="265500" y="1834132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74A29"/>
              </a:buClr>
              <a:buSzPts val="3800"/>
              <a:buNone/>
              <a:defRPr sz="3800">
                <a:solidFill>
                  <a:srgbClr val="F74A2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9" name="Google Shape;49;p10"/>
          <p:cNvSpPr txBox="1"/>
          <p:nvPr>
            <p:ph idx="1" type="subTitle"/>
          </p:nvPr>
        </p:nvSpPr>
        <p:spPr>
          <a:xfrm>
            <a:off x="265500" y="3974834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50" name="Google Shape;50;p10"/>
          <p:cNvSpPr txBox="1"/>
          <p:nvPr>
            <p:ph idx="2" type="body"/>
          </p:nvPr>
        </p:nvSpPr>
        <p:spPr>
          <a:xfrm>
            <a:off x="4939500" y="965600"/>
            <a:ext cx="4045200" cy="538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ame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B4F82"/>
              </a:buClr>
              <a:buSzPts val="3000"/>
              <a:buFont typeface="Patua One"/>
              <a:buNone/>
              <a:defRPr sz="3000">
                <a:solidFill>
                  <a:srgbClr val="1B4F82"/>
                </a:solidFill>
                <a:latin typeface="Patua One"/>
                <a:ea typeface="Patua One"/>
                <a:cs typeface="Patua One"/>
                <a:sym typeface="Patu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Alfa Slab One"/>
              <a:buNone/>
              <a:defRPr sz="3000">
                <a:solidFill>
                  <a:schemeClr val="accent3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safesitehq.com/" TargetMode="External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unsplash.com/photos/Pj4je7OjrME" TargetMode="External"/><Relationship Id="rId4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safesitehq.com/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itunes.apple.com/app/safesite-construction-safety/id892386806?mt=8" TargetMode="External"/><Relationship Id="rId5" Type="http://schemas.openxmlformats.org/officeDocument/2006/relationships/hyperlink" Target="https://safesitehq.com/" TargetMode="External"/><Relationship Id="rId6" Type="http://schemas.openxmlformats.org/officeDocument/2006/relationships/image" Target="../media/image6.png"/><Relationship Id="rId7" Type="http://schemas.openxmlformats.org/officeDocument/2006/relationships/hyperlink" Target="https://play.google.com/store/apps/details?id=com.safesiteapp.harness" TargetMode="External"/><Relationship Id="rId8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98625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June 19, 2019</a:t>
            </a:r>
            <a:endParaRPr/>
          </a:p>
        </p:txBody>
      </p:sp>
      <p:sp>
        <p:nvSpPr>
          <p:cNvPr id="66" name="Google Shape;66;p14"/>
          <p:cNvSpPr txBox="1"/>
          <p:nvPr>
            <p:ph idx="2" type="subTitle"/>
          </p:nvPr>
        </p:nvSpPr>
        <p:spPr>
          <a:xfrm>
            <a:off x="5164200" y="5133500"/>
            <a:ext cx="3979800" cy="9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By Team Safesite </a:t>
            </a:r>
            <a:endParaRPr/>
          </a:p>
        </p:txBody>
      </p:sp>
      <p:pic>
        <p:nvPicPr>
          <p:cNvPr id="67" name="Google Shape;67;p1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8250" y="501967"/>
            <a:ext cx="1954850" cy="41697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517550" y="2575800"/>
            <a:ext cx="8302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rPr>
              <a:t>OSHA</a:t>
            </a:r>
            <a:r>
              <a:rPr lang="en"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rPr>
              <a:t> </a:t>
            </a:r>
            <a:br>
              <a:rPr lang="en"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rPr>
            </a:br>
            <a:r>
              <a:rPr lang="en" sz="5400">
                <a:solidFill>
                  <a:srgbClr val="0F3960"/>
                </a:solidFill>
                <a:latin typeface="Patua One"/>
                <a:ea typeface="Patua One"/>
                <a:cs typeface="Patua One"/>
                <a:sym typeface="Patua One"/>
              </a:rPr>
              <a:t>Slips, Trips and Falls</a:t>
            </a:r>
            <a:endParaRPr sz="5400">
              <a:solidFill>
                <a:srgbClr val="0F3960"/>
              </a:solidFill>
              <a:latin typeface="Patua One"/>
              <a:ea typeface="Patua One"/>
              <a:cs typeface="Patua One"/>
              <a:sym typeface="Patua On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>
            <p:ph type="title"/>
          </p:nvPr>
        </p:nvSpPr>
        <p:spPr>
          <a:xfrm>
            <a:off x="5725200" y="805150"/>
            <a:ext cx="2934300" cy="9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Quick Overview</a:t>
            </a:r>
            <a:endParaRPr/>
          </a:p>
        </p:txBody>
      </p:sp>
      <p:sp>
        <p:nvSpPr>
          <p:cNvPr id="74" name="Google Shape;74;p15"/>
          <p:cNvSpPr txBox="1"/>
          <p:nvPr>
            <p:ph idx="1" type="body"/>
          </p:nvPr>
        </p:nvSpPr>
        <p:spPr>
          <a:xfrm>
            <a:off x="5725200" y="2293375"/>
            <a:ext cx="3418800" cy="3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According to OSHA, slips, trips and falls are among the most common causes of workplace injuries.  This meeting covers walking/working surfaces and how to avoid these common injuries.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0" l="11768" r="13083" t="0"/>
          <a:stretch/>
        </p:blipFill>
        <p:spPr>
          <a:xfrm>
            <a:off x="-1034600" y="0"/>
            <a:ext cx="661785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878925" y="502325"/>
            <a:ext cx="4563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Falls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878925" y="1635600"/>
            <a:ext cx="7870800" cy="230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Falls are the second leading cause of accidental death. 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Falls come in all sizes. From serious falls down a flight of stairs to small trips over the curled edge of a floor mat.</a:t>
            </a:r>
            <a:endParaRPr sz="1800"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0500" y="3514452"/>
            <a:ext cx="4563002" cy="3032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290850" y="2184900"/>
            <a:ext cx="8562300" cy="2488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Any tripping accident can injure you. Falls are preventable.</a:t>
            </a:r>
            <a:endParaRPr sz="55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727200" y="492225"/>
            <a:ext cx="4563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Preventing Falls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454325" y="1627675"/>
            <a:ext cx="5068500" cy="427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Spot hazards in advance. They're easy to see if you pay attention. Keep aisles, walkways, and stairs clear. Good housekeeping is important. Clear away clutter.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Steer around hazards. Slow down, stay steady, and look carefully where you put your feet.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Alert Others: Repair or report the hazard.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Wear appropriate Footwear.</a:t>
            </a:r>
            <a:endParaRPr sz="1800"/>
          </a:p>
        </p:txBody>
      </p:sp>
      <p:sp>
        <p:nvSpPr>
          <p:cNvPr id="94" name="Google Shape;94;p18"/>
          <p:cNvSpPr txBox="1"/>
          <p:nvPr/>
        </p:nvSpPr>
        <p:spPr>
          <a:xfrm>
            <a:off x="2203425" y="6969383"/>
            <a:ext cx="4433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Photo Source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 rotWithShape="1">
          <a:blip r:embed="rId4">
            <a:alphaModFix/>
          </a:blip>
          <a:srcRect b="0" l="56980" r="8244" t="0"/>
          <a:stretch/>
        </p:blipFill>
        <p:spPr>
          <a:xfrm>
            <a:off x="5998246" y="1160050"/>
            <a:ext cx="2366924" cy="4537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154250" y="2748900"/>
            <a:ext cx="41448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Spills and Slips:</a:t>
            </a:r>
            <a:endParaRPr/>
          </a:p>
        </p:txBody>
      </p:sp>
      <p:sp>
        <p:nvSpPr>
          <p:cNvPr id="101" name="Google Shape;101;p19"/>
          <p:cNvSpPr txBox="1"/>
          <p:nvPr/>
        </p:nvSpPr>
        <p:spPr>
          <a:xfrm>
            <a:off x="4849800" y="1117650"/>
            <a:ext cx="4107600" cy="462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"/>
              <a:buChar char="●"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Wet surfaces are one of the main causes of on-the-job falls.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"/>
              <a:buChar char="●"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To reduce slip hazards, clean up spills fast.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Font typeface="Source Sans Pro"/>
              <a:buChar char="●"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</a:t>
            </a: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ake care around wet surfaces.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FFFFF"/>
              </a:buClr>
              <a:buSzPts val="2200"/>
              <a:buFont typeface="Source Sans Pro"/>
              <a:buChar char="●"/>
            </a:pPr>
            <a:r>
              <a:rPr lang="en" sz="22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Slow down, keep a firm footing and maintain your balance.</a:t>
            </a:r>
            <a:endParaRPr sz="22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727200" y="492225"/>
            <a:ext cx="45630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Safety Tips</a:t>
            </a:r>
            <a:r>
              <a:rPr lang="en"/>
              <a:t> 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505750" y="1617550"/>
            <a:ext cx="7818900" cy="476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Walking with caution is the number one way to prevent slips.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Walk slowly and carefully.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Use handrails on stairs.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Take one step at a time.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Do not carry large loads that you can't see around.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/>
              <a:t>Make wide turns at corners, so you can have a view of what's ahead.</a:t>
            </a:r>
            <a:endParaRPr sz="18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>
            <p:ph type="title"/>
          </p:nvPr>
        </p:nvSpPr>
        <p:spPr>
          <a:xfrm>
            <a:off x="727200" y="492225"/>
            <a:ext cx="32781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Safety Tips, continued</a:t>
            </a:r>
            <a:endParaRPr/>
          </a:p>
        </p:txBody>
      </p:sp>
      <p:sp>
        <p:nvSpPr>
          <p:cNvPr id="113" name="Google Shape;113;p21"/>
          <p:cNvSpPr txBox="1"/>
          <p:nvPr>
            <p:ph idx="1" type="body"/>
          </p:nvPr>
        </p:nvSpPr>
        <p:spPr>
          <a:xfrm>
            <a:off x="505750" y="1734150"/>
            <a:ext cx="3562800" cy="309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7.     Make sure your path is well lit.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8.     </a:t>
            </a:r>
            <a:r>
              <a:rPr lang="en" sz="1800"/>
              <a:t>Walking into a brightly lit room from the darkness can temporarily blind you. Slow down or stop until your eyes adjust so you can see where you are going.</a:t>
            </a:r>
            <a:endParaRPr sz="18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400050" lvl="0" marL="40005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9.     </a:t>
            </a:r>
            <a:r>
              <a:rPr lang="en" sz="1800"/>
              <a:t>Turn on the light before you enter the room. Never walk into a dark room.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114" name="Google Shape;114;p21"/>
          <p:cNvSpPr txBox="1"/>
          <p:nvPr/>
        </p:nvSpPr>
        <p:spPr>
          <a:xfrm>
            <a:off x="1954475" y="6977458"/>
            <a:ext cx="4433700" cy="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4" y="0"/>
            <a:ext cx="4590892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265500" y="564224"/>
            <a:ext cx="4045200" cy="2069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B4F82"/>
                </a:solidFill>
              </a:rPr>
              <a:t>Digitize Your </a:t>
            </a:r>
            <a:endParaRPr sz="3000">
              <a:solidFill>
                <a:srgbClr val="1B4F82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B4F82"/>
                </a:solidFill>
              </a:rPr>
              <a:t>Safety Workflow</a:t>
            </a:r>
            <a:endParaRPr sz="3000">
              <a:solidFill>
                <a:srgbClr val="1B4F82"/>
              </a:solidFill>
            </a:endParaRPr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265500" y="2838217"/>
            <a:ext cx="4045200" cy="17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Safesite is a FREE, easy to use digital safety management tool.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started with safety inspections, audits, and checklists in seconds.</a:t>
            </a:r>
            <a:r>
              <a:rPr lang="en"/>
              <a:t> </a:t>
            </a:r>
            <a:endParaRPr/>
          </a:p>
        </p:txBody>
      </p:sp>
      <p:pic>
        <p:nvPicPr>
          <p:cNvPr id="122" name="Google Shape;122;p2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73621" y="741444"/>
            <a:ext cx="3251501" cy="6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10700" y="1651525"/>
            <a:ext cx="5044000" cy="5332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48758" l="0" r="0" t="6987"/>
          <a:stretch/>
        </p:blipFill>
        <p:spPr>
          <a:xfrm>
            <a:off x="2232525" y="5710827"/>
            <a:ext cx="1967026" cy="6202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50814"/>
          <a:stretch/>
        </p:blipFill>
        <p:spPr>
          <a:xfrm>
            <a:off x="346975" y="5676275"/>
            <a:ext cx="1967026" cy="689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ameday">
  <a:themeElements>
    <a:clrScheme name="Gameday">
      <a:dk1>
        <a:srgbClr val="4285F4"/>
      </a:dk1>
      <a:lt1>
        <a:srgbClr val="FFFFFF"/>
      </a:lt1>
      <a:dk2>
        <a:srgbClr val="666666"/>
      </a:dk2>
      <a:lt2>
        <a:srgbClr val="D9D9D9"/>
      </a:lt2>
      <a:accent1>
        <a:srgbClr val="455A64"/>
      </a:accent1>
      <a:accent2>
        <a:srgbClr val="607D8B"/>
      </a:accent2>
      <a:accent3>
        <a:srgbClr val="FF5722"/>
      </a:accent3>
      <a:accent4>
        <a:srgbClr val="D84315"/>
      </a:accent4>
      <a:accent5>
        <a:srgbClr val="1C3AA9"/>
      </a:accent5>
      <a:accent6>
        <a:srgbClr val="FFAB40"/>
      </a:accent6>
      <a:hlink>
        <a:srgbClr val="1C3AA9"/>
      </a:hlink>
      <a:folHlink>
        <a:srgbClr val="1C3A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